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5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10"/>
  </p:normalViewPr>
  <p:slideViewPr>
    <p:cSldViewPr snapToGrid="0">
      <p:cViewPr>
        <p:scale>
          <a:sx n="63" d="100"/>
          <a:sy n="63" d="100"/>
        </p:scale>
        <p:origin x="-560" y="-10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9E619-53A5-D14D-9CB3-F9B27F57672B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F0489-921C-834F-8B64-FF9407CFB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6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F0489-921C-834F-8B64-FF9407CFBD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2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9448" y="14896708"/>
            <a:ext cx="22976317" cy="10272903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1158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2718" y="27166122"/>
            <a:ext cx="16889784" cy="7738718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629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513743" indent="0" algn="ctr">
              <a:buNone/>
              <a:defRPr sz="6291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05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2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487435" y="5849848"/>
            <a:ext cx="3489616" cy="3110406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17518" y="5849848"/>
            <a:ext cx="15614958" cy="311040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4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0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301" y="14896708"/>
            <a:ext cx="22978887" cy="10272903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1158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2718" y="27165629"/>
            <a:ext cx="16889784" cy="7895927"/>
          </a:xfrm>
        </p:spPr>
        <p:txBody>
          <a:bodyPr anchor="t" anchorCtr="1">
            <a:normAutofit/>
          </a:bodyPr>
          <a:lstStyle>
            <a:lvl1pPr marL="0" indent="0">
              <a:buNone/>
              <a:defRPr sz="6291">
                <a:solidFill>
                  <a:schemeClr val="tx1"/>
                </a:solidFill>
              </a:defRPr>
            </a:lvl1pPr>
            <a:lvl2pPr marL="1513743" indent="0">
              <a:buNone/>
              <a:defRPr sz="6291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0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9446" y="16465181"/>
            <a:ext cx="10886439" cy="19360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39326" y="16465181"/>
            <a:ext cx="10894693" cy="19360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6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9445" y="14439152"/>
            <a:ext cx="10886442" cy="4394513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6291" b="0" cap="all" spc="331" baseline="0">
                <a:solidFill>
                  <a:schemeClr val="tx2"/>
                </a:solidFill>
              </a:defRPr>
            </a:lvl1pPr>
            <a:lvl2pPr marL="1513743" indent="0">
              <a:buNone/>
              <a:defRPr sz="6291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9445" y="19618392"/>
            <a:ext cx="10886442" cy="162076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39326" y="19618392"/>
            <a:ext cx="10894693" cy="1620760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5739326" y="14439152"/>
            <a:ext cx="10894693" cy="4394513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6291" b="0" cap="all" spc="331" baseline="0">
                <a:solidFill>
                  <a:schemeClr val="tx2"/>
                </a:solidFill>
              </a:defRPr>
            </a:lvl1pPr>
            <a:lvl2pPr marL="1513743" indent="0">
              <a:buNone/>
              <a:defRPr sz="6291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5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6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5137606" y="0"/>
            <a:ext cx="15137607" cy="42803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328" y="14004716"/>
            <a:ext cx="10894951" cy="71245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6953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27055" y="5022308"/>
            <a:ext cx="11958709" cy="32759147"/>
          </a:xfrm>
        </p:spPr>
        <p:txBody>
          <a:bodyPr>
            <a:normAutofit/>
          </a:bodyPr>
          <a:lstStyle>
            <a:lvl1pPr>
              <a:defRPr sz="6291">
                <a:solidFill>
                  <a:schemeClr val="tx1"/>
                </a:solidFill>
              </a:defRPr>
            </a:lvl1pPr>
            <a:lvl2pPr>
              <a:defRPr sz="5297">
                <a:solidFill>
                  <a:schemeClr val="tx1"/>
                </a:solidFill>
              </a:defRPr>
            </a:lvl2pPr>
            <a:lvl3pPr>
              <a:defRPr sz="5297">
                <a:solidFill>
                  <a:schemeClr val="tx1"/>
                </a:solidFill>
              </a:defRPr>
            </a:lvl3pPr>
            <a:lvl4pPr>
              <a:defRPr sz="5297">
                <a:solidFill>
                  <a:schemeClr val="tx1"/>
                </a:solidFill>
              </a:defRPr>
            </a:lvl4pPr>
            <a:lvl5pPr>
              <a:defRPr sz="5297">
                <a:solidFill>
                  <a:schemeClr val="tx1"/>
                </a:solidFill>
              </a:defRPr>
            </a:lvl5pPr>
            <a:lvl6pPr>
              <a:defRPr sz="5297"/>
            </a:lvl6pPr>
            <a:lvl7pPr>
              <a:defRPr sz="5297"/>
            </a:lvl7pPr>
            <a:lvl8pPr>
              <a:defRPr sz="5297"/>
            </a:lvl8pPr>
            <a:lvl9pPr>
              <a:defRPr sz="529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223" y="22156583"/>
            <a:ext cx="9423160" cy="1369393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496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21328" y="38922888"/>
            <a:ext cx="12602746" cy="1997509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7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265" y="14004707"/>
            <a:ext cx="10899077" cy="7133961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6953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37608" y="0"/>
            <a:ext cx="15152747" cy="42803763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223" y="22156593"/>
            <a:ext cx="9423160" cy="13693940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4966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119265" y="38922888"/>
            <a:ext cx="12594489" cy="1997509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7516" y="6021063"/>
            <a:ext cx="19659536" cy="7419319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7516" y="16465190"/>
            <a:ext cx="19659536" cy="19360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795907" y="38939166"/>
            <a:ext cx="6838112" cy="2022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1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D519269-A075-304D-A3DC-3A8332898CDE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49444" y="38922888"/>
            <a:ext cx="15086830" cy="19975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1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282496" y="38808745"/>
            <a:ext cx="1211009" cy="2282867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3642" spc="0" baseline="0">
                <a:solidFill>
                  <a:srgbClr val="FFFFFF"/>
                </a:solidFill>
              </a:defRPr>
            </a:lvl1pPr>
          </a:lstStyle>
          <a:p>
            <a:fld id="{DF74502B-032D-3148-A34C-58668EF1C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0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</p:sldLayoutIdLst>
  <p:txStyles>
    <p:titleStyle>
      <a:lvl1pPr algn="ctr" defTabSz="3027487" rtl="0" eaLnBrk="1" latinLnBrk="0" hangingPunct="1">
        <a:lnSpc>
          <a:spcPct val="90000"/>
        </a:lnSpc>
        <a:spcBef>
          <a:spcPct val="0"/>
        </a:spcBef>
        <a:buNone/>
        <a:defRPr sz="8608" kern="1200" cap="all" spc="662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100000"/>
        </a:lnSpc>
        <a:spcBef>
          <a:spcPts val="3311"/>
        </a:spcBef>
        <a:buClr>
          <a:schemeClr val="accent2"/>
        </a:buClr>
        <a:buFont typeface="Arial" panose="020B0604020202020204" pitchFamily="34" charset="0"/>
        <a:buChar char="•"/>
        <a:defRPr sz="59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513743" indent="-756872" algn="l" defTabSz="3027487" rtl="0" eaLnBrk="1" latinLnBrk="0" hangingPunct="1">
        <a:lnSpc>
          <a:spcPct val="100000"/>
        </a:lnSpc>
        <a:spcBef>
          <a:spcPts val="3311"/>
        </a:spcBef>
        <a:buClr>
          <a:schemeClr val="accent2"/>
        </a:buClr>
        <a:buFont typeface="Arial" panose="020B0604020202020204" pitchFamily="34" charset="0"/>
        <a:buChar char="•"/>
        <a:defRPr sz="529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270615" indent="-756872" algn="l" defTabSz="3027487" rtl="0" eaLnBrk="1" latinLnBrk="0" hangingPunct="1">
        <a:lnSpc>
          <a:spcPct val="100000"/>
        </a:lnSpc>
        <a:spcBef>
          <a:spcPts val="3311"/>
        </a:spcBef>
        <a:buClr>
          <a:schemeClr val="accent2"/>
        </a:buClr>
        <a:buFont typeface="Arial" panose="020B0604020202020204" pitchFamily="34" charset="0"/>
        <a:buChar char="•"/>
        <a:defRPr sz="529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3027487" indent="-756872" algn="l" defTabSz="3027487" rtl="0" eaLnBrk="1" latinLnBrk="0" hangingPunct="1">
        <a:lnSpc>
          <a:spcPct val="100000"/>
        </a:lnSpc>
        <a:spcBef>
          <a:spcPts val="3311"/>
        </a:spcBef>
        <a:buClr>
          <a:schemeClr val="accent2"/>
        </a:buClr>
        <a:buFont typeface="Arial" panose="020B0604020202020204" pitchFamily="34" charset="0"/>
        <a:buChar char="•"/>
        <a:defRPr sz="529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3784359" indent="-756872" algn="l" defTabSz="3027487" rtl="0" eaLnBrk="1" latinLnBrk="0" hangingPunct="1">
        <a:lnSpc>
          <a:spcPct val="100000"/>
        </a:lnSpc>
        <a:spcBef>
          <a:spcPts val="3311"/>
        </a:spcBef>
        <a:buClr>
          <a:schemeClr val="accent2"/>
        </a:buClr>
        <a:buFont typeface="Arial" panose="020B0604020202020204" pitchFamily="34" charset="0"/>
        <a:buChar char="•"/>
        <a:defRPr sz="529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4352013" indent="-756872" algn="l" defTabSz="3027487" rtl="0" eaLnBrk="1" latinLnBrk="0" hangingPunct="1">
        <a:lnSpc>
          <a:spcPct val="100000"/>
        </a:lnSpc>
        <a:spcBef>
          <a:spcPts val="3311"/>
        </a:spcBef>
        <a:buClr>
          <a:schemeClr val="accent2"/>
        </a:buClr>
        <a:buFont typeface="Arial" panose="020B0604020202020204" pitchFamily="34" charset="0"/>
        <a:buChar char="•"/>
        <a:defRPr sz="5297" kern="1200">
          <a:solidFill>
            <a:schemeClr val="tx1"/>
          </a:solidFill>
          <a:latin typeface="+mn-lt"/>
          <a:ea typeface="+mn-ea"/>
          <a:cs typeface="+mn-cs"/>
        </a:defRPr>
      </a:lvl6pPr>
      <a:lvl7pPr marL="4919666" indent="-756872" algn="l" defTabSz="3027487" rtl="0" eaLnBrk="1" latinLnBrk="0" hangingPunct="1">
        <a:lnSpc>
          <a:spcPct val="100000"/>
        </a:lnSpc>
        <a:spcBef>
          <a:spcPts val="3311"/>
        </a:spcBef>
        <a:buClr>
          <a:schemeClr val="accent2"/>
        </a:buClr>
        <a:buFont typeface="Arial" panose="020B0604020202020204" pitchFamily="34" charset="0"/>
        <a:buChar char="•"/>
        <a:defRPr sz="5297" kern="1200">
          <a:solidFill>
            <a:schemeClr val="tx1"/>
          </a:solidFill>
          <a:latin typeface="+mn-lt"/>
          <a:ea typeface="+mn-ea"/>
          <a:cs typeface="+mn-cs"/>
        </a:defRPr>
      </a:lvl7pPr>
      <a:lvl8pPr marL="5487320" indent="-756872" algn="l" defTabSz="3027487" rtl="0" eaLnBrk="1" latinLnBrk="0" hangingPunct="1">
        <a:lnSpc>
          <a:spcPct val="100000"/>
        </a:lnSpc>
        <a:spcBef>
          <a:spcPts val="3311"/>
        </a:spcBef>
        <a:buClr>
          <a:schemeClr val="accent2"/>
        </a:buClr>
        <a:buFont typeface="Arial" panose="020B0604020202020204" pitchFamily="34" charset="0"/>
        <a:buChar char="•"/>
        <a:defRPr sz="529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6054974" indent="-756872" algn="l" defTabSz="3027487" rtl="0" eaLnBrk="1" latinLnBrk="0" hangingPunct="1">
        <a:lnSpc>
          <a:spcPct val="100000"/>
        </a:lnSpc>
        <a:spcBef>
          <a:spcPts val="3311"/>
        </a:spcBef>
        <a:buClr>
          <a:schemeClr val="accent2"/>
        </a:buClr>
        <a:buFont typeface="Arial" panose="020B0604020202020204" pitchFamily="34" charset="0"/>
        <a:buChar char="•"/>
        <a:defRPr sz="529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7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E6FC2B7-842A-F36F-E447-8BC96D4DFD57}"/>
              </a:ext>
            </a:extLst>
          </p:cNvPr>
          <p:cNvSpPr/>
          <p:nvPr/>
        </p:nvSpPr>
        <p:spPr>
          <a:xfrm>
            <a:off x="921677" y="634405"/>
            <a:ext cx="28571429" cy="4153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54967-D05D-3868-51EE-001ECA22F6BE}"/>
              </a:ext>
            </a:extLst>
          </p:cNvPr>
          <p:cNvSpPr txBox="1"/>
          <p:nvPr/>
        </p:nvSpPr>
        <p:spPr>
          <a:xfrm>
            <a:off x="2266913" y="1792501"/>
            <a:ext cx="26068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/>
                <a:latin typeface="Charter" panose="02040503050506020203" pitchFamily="18" charset="0"/>
                <a:cs typeface="AL BAYAN PLAIN" pitchFamily="2" charset="-78"/>
              </a:rPr>
              <a:t>Socio-Economic and Demographic Patterns in Video Streaming: Unveiling City Dynamics in France</a:t>
            </a:r>
            <a:endParaRPr lang="en-US" sz="6000" b="1" dirty="0">
              <a:latin typeface="Charter" panose="02040503050506020203" pitchFamily="18" charset="0"/>
              <a:cs typeface="AL BAYAN PLAIN" pitchFamily="2" charset="-78"/>
            </a:endParaRPr>
          </a:p>
        </p:txBody>
      </p:sp>
      <p:pic>
        <p:nvPicPr>
          <p:cNvPr id="1026" name="Picture 2" descr="NetMob 2023 | Home">
            <a:extLst>
              <a:ext uri="{FF2B5EF4-FFF2-40B4-BE49-F238E27FC236}">
                <a16:creationId xmlns:a16="http://schemas.microsoft.com/office/drawing/2014/main" id="{B7FE0FAB-EEC4-4349-F6BF-2192F88C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25" y="4006632"/>
            <a:ext cx="4768185" cy="213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tanbul Technical University - Wikipedia">
            <a:extLst>
              <a:ext uri="{FF2B5EF4-FFF2-40B4-BE49-F238E27FC236}">
                <a16:creationId xmlns:a16="http://schemas.microsoft.com/office/drawing/2014/main" id="{4AC8F78E-A80F-467D-AB4B-8BC734B08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366" y="3129996"/>
            <a:ext cx="3211513" cy="4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65678C-4979-2979-BB48-613BF0982C6C}"/>
              </a:ext>
            </a:extLst>
          </p:cNvPr>
          <p:cNvSpPr txBox="1"/>
          <p:nvPr/>
        </p:nvSpPr>
        <p:spPr>
          <a:xfrm>
            <a:off x="7461343" y="4074784"/>
            <a:ext cx="16112290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30"/>
              </a:spcAft>
            </a:pPr>
            <a:r>
              <a:rPr lang="en-US" sz="4400" dirty="0">
                <a:latin typeface="Charter Roman" panose="02040503050506020203" pitchFamily="18" charset="0"/>
                <a:cs typeface="Aharoni" panose="02010803020104030203" pitchFamily="2" charset="-79"/>
              </a:rPr>
              <a:t>Oğuz Yücel, İrem Betül Koçak, Aslıgül </a:t>
            </a:r>
            <a:r>
              <a:rPr lang="en-US" sz="4400" dirty="0" err="1">
                <a:latin typeface="Charter Roman" panose="02040503050506020203" pitchFamily="18" charset="0"/>
                <a:cs typeface="Aharoni" panose="02010803020104030203" pitchFamily="2" charset="-79"/>
              </a:rPr>
              <a:t>Aksan</a:t>
            </a:r>
            <a:endParaRPr lang="en-US" sz="4400" dirty="0">
              <a:latin typeface="Charter Roman" panose="02040503050506020203" pitchFamily="18" charset="0"/>
              <a:cs typeface="Aharoni" panose="02010803020104030203" pitchFamily="2" charset="-79"/>
            </a:endParaRPr>
          </a:p>
          <a:p>
            <a:pPr algn="ctr">
              <a:spcAft>
                <a:spcPts val="130"/>
              </a:spcAft>
            </a:pPr>
            <a:r>
              <a:rPr lang="en-US" sz="3600" dirty="0">
                <a:latin typeface="Charter Roman" panose="02040503050506020203" pitchFamily="18" charset="0"/>
                <a:cs typeface="Aharoni" panose="02010803020104030203" pitchFamily="2" charset="-79"/>
              </a:rPr>
              <a:t>{</a:t>
            </a:r>
            <a:r>
              <a:rPr lang="en-US" sz="3600" dirty="0" err="1">
                <a:latin typeface="Charter Roman" panose="02040503050506020203" pitchFamily="18" charset="0"/>
                <a:cs typeface="Aharoni" panose="02010803020104030203" pitchFamily="2" charset="-79"/>
              </a:rPr>
              <a:t>yucelog</a:t>
            </a:r>
            <a:r>
              <a:rPr lang="en-US" sz="3600" dirty="0">
                <a:latin typeface="Charter Roman" panose="02040503050506020203" pitchFamily="18" charset="0"/>
                <a:cs typeface="Aharoni" panose="02010803020104030203" pitchFamily="2" charset="-79"/>
              </a:rPr>
              <a:t>, </a:t>
            </a:r>
            <a:r>
              <a:rPr lang="en-US" sz="3600" dirty="0" err="1">
                <a:latin typeface="Charter Roman" panose="02040503050506020203" pitchFamily="18" charset="0"/>
                <a:cs typeface="Aharoni" panose="02010803020104030203" pitchFamily="2" charset="-79"/>
              </a:rPr>
              <a:t>kocaki</a:t>
            </a:r>
            <a:r>
              <a:rPr lang="en-US" sz="3600" dirty="0">
                <a:latin typeface="Charter Roman" panose="02040503050506020203" pitchFamily="18" charset="0"/>
                <a:cs typeface="Aharoni" panose="02010803020104030203" pitchFamily="2" charset="-79"/>
              </a:rPr>
              <a:t>, aksan20}@</a:t>
            </a:r>
            <a:r>
              <a:rPr lang="en-US" sz="3600" dirty="0" err="1">
                <a:latin typeface="Charter Roman" panose="02040503050506020203" pitchFamily="18" charset="0"/>
                <a:cs typeface="Aharoni" panose="02010803020104030203" pitchFamily="2" charset="-79"/>
              </a:rPr>
              <a:t>itu.edu.tr</a:t>
            </a:r>
            <a:endParaRPr lang="en-US" sz="3600" dirty="0">
              <a:latin typeface="Charter Roman" panose="02040503050506020203" pitchFamily="18" charset="0"/>
              <a:cs typeface="Aharoni" panose="02010803020104030203" pitchFamily="2" charset="-79"/>
            </a:endParaRPr>
          </a:p>
          <a:p>
            <a:pPr algn="ctr">
              <a:spcAft>
                <a:spcPts val="130"/>
              </a:spcAft>
            </a:pPr>
            <a:r>
              <a:rPr lang="en-US" sz="2800" dirty="0">
                <a:latin typeface="Charter Roman" panose="02040503050506020203" pitchFamily="18" charset="0"/>
                <a:cs typeface="Aharoni" panose="02010803020104030203" pitchFamily="2" charset="-79"/>
              </a:rPr>
              <a:t>Management Engineering Department, Istanbul Technical University, 34469 </a:t>
            </a:r>
            <a:r>
              <a:rPr lang="en-US" sz="2800" dirty="0" err="1">
                <a:latin typeface="Charter Roman" panose="02040503050506020203" pitchFamily="18" charset="0"/>
                <a:cs typeface="Aharoni" panose="02010803020104030203" pitchFamily="2" charset="-79"/>
              </a:rPr>
              <a:t>Maçka</a:t>
            </a:r>
            <a:r>
              <a:rPr lang="en-US" sz="2800" dirty="0">
                <a:latin typeface="Charter Roman" panose="02040503050506020203" pitchFamily="18" charset="0"/>
                <a:cs typeface="Aharoni" panose="02010803020104030203" pitchFamily="2" charset="-79"/>
              </a:rPr>
              <a:t>, Istanbul, Turkey</a:t>
            </a:r>
          </a:p>
          <a:p>
            <a:pPr algn="ctr">
              <a:spcAft>
                <a:spcPts val="130"/>
              </a:spcAft>
            </a:pPr>
            <a:endParaRPr lang="en-US" sz="3600" dirty="0">
              <a:latin typeface="Charter Roman" panose="02040503050506020203" pitchFamily="18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807E1-B988-460D-D4A2-0CDE8838FA3A}"/>
              </a:ext>
            </a:extLst>
          </p:cNvPr>
          <p:cNvSpPr txBox="1"/>
          <p:nvPr/>
        </p:nvSpPr>
        <p:spPr>
          <a:xfrm>
            <a:off x="1666517" y="7903961"/>
            <a:ext cx="10535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harter Black" panose="02040503050506020203" pitchFamily="18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7CAA9-4C0E-5521-1012-03AB1947192C}"/>
              </a:ext>
            </a:extLst>
          </p:cNvPr>
          <p:cNvSpPr txBox="1"/>
          <p:nvPr/>
        </p:nvSpPr>
        <p:spPr>
          <a:xfrm>
            <a:off x="1709814" y="12124877"/>
            <a:ext cx="10535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harter Black" panose="02040503050506020203" pitchFamily="18" charset="0"/>
              </a:rPr>
              <a:t>Methodology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57CE0-56EE-47D4-997D-ECC90CE6B896}"/>
              </a:ext>
            </a:extLst>
          </p:cNvPr>
          <p:cNvSpPr txBox="1"/>
          <p:nvPr/>
        </p:nvSpPr>
        <p:spPr>
          <a:xfrm>
            <a:off x="1666516" y="19341392"/>
            <a:ext cx="10535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harter Black" panose="02040503050506020203" pitchFamily="18" charset="0"/>
              </a:rPr>
              <a:t>Exploratory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71A72-A0A1-726B-F83B-4A1AF2DB7412}"/>
              </a:ext>
            </a:extLst>
          </p:cNvPr>
          <p:cNvSpPr txBox="1"/>
          <p:nvPr/>
        </p:nvSpPr>
        <p:spPr>
          <a:xfrm>
            <a:off x="15301187" y="20003080"/>
            <a:ext cx="10535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harter Black" panose="02040503050506020203" pitchFamily="18" charset="0"/>
              </a:rPr>
              <a:t>ANOVA Analysis</a:t>
            </a:r>
          </a:p>
        </p:txBody>
      </p:sp>
      <p:pic>
        <p:nvPicPr>
          <p:cNvPr id="22" name="Picture 21" descr="A map of a large number of cities&#10;&#10;Description automatically generated">
            <a:extLst>
              <a:ext uri="{FF2B5EF4-FFF2-40B4-BE49-F238E27FC236}">
                <a16:creationId xmlns:a16="http://schemas.microsoft.com/office/drawing/2014/main" id="{FE72681B-30A3-3DE1-F211-79B80BF958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98"/>
          <a:stretch/>
        </p:blipFill>
        <p:spPr>
          <a:xfrm>
            <a:off x="15137606" y="11343713"/>
            <a:ext cx="6915231" cy="3941569"/>
          </a:xfrm>
          <a:prstGeom prst="rect">
            <a:avLst/>
          </a:prstGeom>
        </p:spPr>
      </p:pic>
      <p:pic>
        <p:nvPicPr>
          <p:cNvPr id="30" name="Picture 29" descr="A map of a city&#10;&#10;Description automatically generated">
            <a:extLst>
              <a:ext uri="{FF2B5EF4-FFF2-40B4-BE49-F238E27FC236}">
                <a16:creationId xmlns:a16="http://schemas.microsoft.com/office/drawing/2014/main" id="{936674A1-DBEF-479C-BE57-1F50411CE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9540" y="10592465"/>
            <a:ext cx="6707547" cy="5661050"/>
          </a:xfrm>
          <a:prstGeom prst="rect">
            <a:avLst/>
          </a:prstGeom>
        </p:spPr>
      </p:pic>
      <p:pic>
        <p:nvPicPr>
          <p:cNvPr id="34" name="Picture 3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096B286-884E-1AC3-39F1-CEF129ACC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377" y="25518175"/>
            <a:ext cx="7037060" cy="4948992"/>
          </a:xfrm>
          <a:prstGeom prst="rect">
            <a:avLst/>
          </a:prstGeom>
        </p:spPr>
      </p:pic>
      <p:pic>
        <p:nvPicPr>
          <p:cNvPr id="36" name="Picture 35" descr="A graph with blue lines&#10;&#10;Description automatically generated">
            <a:extLst>
              <a:ext uri="{FF2B5EF4-FFF2-40B4-BE49-F238E27FC236}">
                <a16:creationId xmlns:a16="http://schemas.microsoft.com/office/drawing/2014/main" id="{06D7ED41-58D3-8959-82BC-0E761A95C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3189" y="20342029"/>
            <a:ext cx="5769376" cy="4951123"/>
          </a:xfrm>
          <a:prstGeom prst="rect">
            <a:avLst/>
          </a:prstGeom>
        </p:spPr>
      </p:pic>
      <p:pic>
        <p:nvPicPr>
          <p:cNvPr id="44" name="Picture 43" descr="A close-up of a number&#10;&#10;Description automatically generated">
            <a:extLst>
              <a:ext uri="{FF2B5EF4-FFF2-40B4-BE49-F238E27FC236}">
                <a16:creationId xmlns:a16="http://schemas.microsoft.com/office/drawing/2014/main" id="{3D9E7CEB-CD45-956B-6877-E0BD81A1D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1943" y="17635823"/>
            <a:ext cx="7772400" cy="1308508"/>
          </a:xfrm>
          <a:prstGeom prst="rect">
            <a:avLst/>
          </a:prstGeom>
        </p:spPr>
      </p:pic>
      <p:pic>
        <p:nvPicPr>
          <p:cNvPr id="28" name="Picture 2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E1FF883-89D1-B244-E2E1-3676C8F56D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" t="-263" r="21216"/>
          <a:stretch/>
        </p:blipFill>
        <p:spPr>
          <a:xfrm>
            <a:off x="1548440" y="25484293"/>
            <a:ext cx="6050665" cy="50167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7D19590-5244-8DAA-291C-DABCD88789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6913" y="35431388"/>
            <a:ext cx="11493016" cy="499316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E248ADE-100F-7C05-45AF-58152B2F06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60953" y="35980895"/>
            <a:ext cx="3228638" cy="3148918"/>
          </a:xfrm>
          <a:prstGeom prst="rect">
            <a:avLst/>
          </a:prstGeom>
        </p:spPr>
      </p:pic>
      <p:sp>
        <p:nvSpPr>
          <p:cNvPr id="52" name="AutoShape 8">
            <a:extLst>
              <a:ext uri="{FF2B5EF4-FFF2-40B4-BE49-F238E27FC236}">
                <a16:creationId xmlns:a16="http://schemas.microsoft.com/office/drawing/2014/main" id="{9AA1908E-8536-423F-1223-6D4FFC94E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511C97A-5EF7-C2CE-DF0F-4CF2603CB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8754" y="22817591"/>
            <a:ext cx="6057200" cy="327580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A474C41-6D41-C29E-AC11-93E147BAA3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07501" y="22753495"/>
            <a:ext cx="6628026" cy="34489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E7CF33-6EFE-3FCB-49B4-F1ACEBB423D8}"/>
              </a:ext>
            </a:extLst>
          </p:cNvPr>
          <p:cNvSpPr txBox="1"/>
          <p:nvPr/>
        </p:nvSpPr>
        <p:spPr>
          <a:xfrm>
            <a:off x="15301293" y="26400860"/>
            <a:ext cx="6050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effectLst/>
                <a:latin typeface="Arial" panose="020B0604020202020204" pitchFamily="34" charset="0"/>
              </a:rPr>
              <a:t>Tukey’s HSD Significance Differences for Paid Streaming Platforms</a:t>
            </a:r>
            <a:endParaRPr lang="en-US" sz="24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9635D0-03A7-57BE-F01D-7A61C2B792C9}"/>
              </a:ext>
            </a:extLst>
          </p:cNvPr>
          <p:cNvSpPr txBox="1"/>
          <p:nvPr/>
        </p:nvSpPr>
        <p:spPr>
          <a:xfrm>
            <a:off x="22151233" y="26400859"/>
            <a:ext cx="6050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effectLst/>
                <a:latin typeface="Arial" panose="020B0604020202020204" pitchFamily="34" charset="0"/>
              </a:rPr>
              <a:t>Tukey’s HSD Significance Differences for Unpaid Streaming Platforms</a:t>
            </a:r>
            <a:endParaRPr lang="en-US" sz="24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1" name="Picture 60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BEE25C8C-1DD0-7820-BEB0-F79A60581F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24821" y="35385275"/>
            <a:ext cx="8628576" cy="503927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B39FE88-0851-6F91-EC4A-FA56072D8779}"/>
              </a:ext>
            </a:extLst>
          </p:cNvPr>
          <p:cNvSpPr txBox="1"/>
          <p:nvPr/>
        </p:nvSpPr>
        <p:spPr>
          <a:xfrm>
            <a:off x="25104112" y="35445016"/>
            <a:ext cx="3358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Full Paper:</a:t>
            </a:r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1E652026-C36C-7D95-CC2A-55BEE67F56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9814" y="8785566"/>
            <a:ext cx="12961905" cy="3181795"/>
          </a:xfrm>
          <a:prstGeom prst="rect">
            <a:avLst/>
          </a:prstGeom>
        </p:spPr>
      </p:pic>
      <p:pic>
        <p:nvPicPr>
          <p:cNvPr id="5" name="Picture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7CA4DCFE-7A73-1E8E-2A3D-630BA55F52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2240" y="13042404"/>
            <a:ext cx="12599347" cy="4294063"/>
          </a:xfrm>
          <a:prstGeom prst="rect">
            <a:avLst/>
          </a:prstGeom>
        </p:spPr>
      </p:pic>
      <p:pic>
        <p:nvPicPr>
          <p:cNvPr id="14" name="Picture 13" descr="A close-up of black text&#10;&#10;Description automatically generated">
            <a:extLst>
              <a:ext uri="{FF2B5EF4-FFF2-40B4-BE49-F238E27FC236}">
                <a16:creationId xmlns:a16="http://schemas.microsoft.com/office/drawing/2014/main" id="{4BD94417-CEA7-12AD-838F-F4C00717BE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05265" y="8413205"/>
            <a:ext cx="12940569" cy="2112746"/>
          </a:xfrm>
          <a:prstGeom prst="rect">
            <a:avLst/>
          </a:prstGeom>
        </p:spPr>
      </p:pic>
      <p:pic>
        <p:nvPicPr>
          <p:cNvPr id="16" name="Picture 15" descr="A close up of a text&#10;&#10;Description automatically generated">
            <a:extLst>
              <a:ext uri="{FF2B5EF4-FFF2-40B4-BE49-F238E27FC236}">
                <a16:creationId xmlns:a16="http://schemas.microsoft.com/office/drawing/2014/main" id="{ED599930-002B-8C96-83D1-45979F7B5D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03174" y="16491375"/>
            <a:ext cx="12709846" cy="3034800"/>
          </a:xfrm>
          <a:prstGeom prst="rect">
            <a:avLst/>
          </a:prstGeom>
        </p:spPr>
      </p:pic>
      <p:pic>
        <p:nvPicPr>
          <p:cNvPr id="18" name="Picture 1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404F22D-E249-ADCD-9A13-A09EA883A4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298521" y="20836100"/>
            <a:ext cx="12714499" cy="1638000"/>
          </a:xfrm>
          <a:prstGeom prst="rect">
            <a:avLst/>
          </a:prstGeom>
        </p:spPr>
      </p:pic>
      <p:pic>
        <p:nvPicPr>
          <p:cNvPr id="20" name="Picture 19" descr="A white text with black text&#10;&#10;Description automatically generated">
            <a:extLst>
              <a:ext uri="{FF2B5EF4-FFF2-40B4-BE49-F238E27FC236}">
                <a16:creationId xmlns:a16="http://schemas.microsoft.com/office/drawing/2014/main" id="{3651C426-3AD2-1288-86E1-12638305EB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258332" y="27785854"/>
            <a:ext cx="12794876" cy="6923079"/>
          </a:xfrm>
          <a:prstGeom prst="rect">
            <a:avLst/>
          </a:prstGeom>
        </p:spPr>
      </p:pic>
      <p:pic>
        <p:nvPicPr>
          <p:cNvPr id="23" name="Picture 22" descr="A close up of a text&#10;&#10;Description automatically generated">
            <a:extLst>
              <a:ext uri="{FF2B5EF4-FFF2-40B4-BE49-F238E27FC236}">
                <a16:creationId xmlns:a16="http://schemas.microsoft.com/office/drawing/2014/main" id="{6E5E0873-7454-7FE4-A023-4A9CF684DE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6516" y="30726072"/>
            <a:ext cx="12679955" cy="4399168"/>
          </a:xfrm>
          <a:prstGeom prst="rect">
            <a:avLst/>
          </a:prstGeom>
        </p:spPr>
      </p:pic>
      <p:pic>
        <p:nvPicPr>
          <p:cNvPr id="25" name="Picture 2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2DD9F36-2CAB-3BD8-4F28-4344234106C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17628" y="20729176"/>
            <a:ext cx="5543715" cy="35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6901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167</TotalTime>
  <Words>75</Words>
  <Application>Microsoft Macintosh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Charter</vt:lpstr>
      <vt:lpstr>Charter Black</vt:lpstr>
      <vt:lpstr>Charter Roman</vt:lpstr>
      <vt:lpstr>Gill Sans MT</vt:lpstr>
      <vt:lpstr>Lato</vt:lpstr>
      <vt:lpstr>Parcel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8120</dc:creator>
  <cp:lastModifiedBy>8120</cp:lastModifiedBy>
  <cp:revision>4</cp:revision>
  <cp:lastPrinted>2023-10-02T13:23:31Z</cp:lastPrinted>
  <dcterms:created xsi:type="dcterms:W3CDTF">2023-10-02T10:34:45Z</dcterms:created>
  <dcterms:modified xsi:type="dcterms:W3CDTF">2023-10-02T13:24:06Z</dcterms:modified>
</cp:coreProperties>
</file>